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8" r:id="rId7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4000" cy="781050"/>
          </a:xfrm>
        </p:spPr>
        <p:txBody>
          <a:bodyPr/>
          <a:lstStyle>
            <a:lvl1pPr algn="ctr">
              <a:defRPr sz="4400" b="0"/>
            </a:lvl1pPr>
          </a:lstStyle>
          <a:p>
            <a:pPr lvl="0"/>
            <a:r>
              <a:rPr lang="en-NZ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46600"/>
            <a:ext cx="9144000" cy="787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NZ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3525"/>
            <a:ext cx="2133600" cy="1682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13525"/>
            <a:ext cx="2133600" cy="1682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0081C6F-D18C-4446-BF50-F1DE12790B1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7720766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34190-4D9A-48F4-950C-F67856ED182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5102722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50" y="0"/>
            <a:ext cx="19621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57340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254CE-4553-442A-82CA-6863C34082A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3639362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BFD14-107B-47AC-97C8-A98A0134566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353890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E4D89-43AF-45E1-9F02-F668C59DA90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6819698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DB164-6EE2-4963-99DB-5AF0C92652F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9310821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B4025-F0F9-47E1-9282-27EC1B58D5D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7915707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ACC98-83D0-4441-9BF3-CCB93681448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9921950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DB2BF-10B0-4AE8-BAA2-EDCC40B7C2B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3654735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0F4B9-753D-4844-81D0-B69CA9979B0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5242484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7CDC1-16B9-4D73-A603-50276738DFD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18399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84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7848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fld id="{88B62625-A255-467B-9661-62A2BEB0D7B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Cell%20div%20Animations/YouTube%20-%20Meiosis.mpeg" TargetMode="External"/><Relationship Id="rId2" Type="http://schemas.openxmlformats.org/officeDocument/2006/relationships/hyperlink" Target="../Cell%20div%20Animations/Meiosis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Cell%20div%20Animations/Compare%20M&amp;M.swf" TargetMode="External"/><Relationship Id="rId5" Type="http://schemas.openxmlformats.org/officeDocument/2006/relationships/hyperlink" Target="../Cell%20div%20Animations/Compare%20divisions.swf" TargetMode="External"/><Relationship Id="rId4" Type="http://schemas.openxmlformats.org/officeDocument/2006/relationships/hyperlink" Target="../Cell%20div%20Animations/Cross%20over%20animation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NZ" dirty="0"/>
              <a:t>Meiosis</a:t>
            </a:r>
            <a:endParaRPr lang="en-NZ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NZ" dirty="0" smtClean="0"/>
              <a:t>Page 145</a:t>
            </a:r>
            <a:endParaRPr lang="en-NZ" dirty="0" smtClean="0"/>
          </a:p>
        </p:txBody>
      </p:sp>
      <p:sp>
        <p:nvSpPr>
          <p:cNvPr id="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539750" cy="4048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dirty="0" smtClean="0"/>
              <a:t>Meiosis </a:t>
            </a:r>
            <a:r>
              <a:rPr lang="en-NZ" sz="2800" b="0" dirty="0" err="1" smtClean="0">
                <a:latin typeface="+mn-lt"/>
              </a:rPr>
              <a:t>pg</a:t>
            </a:r>
            <a:r>
              <a:rPr lang="en-NZ" sz="2800" b="0" dirty="0" smtClean="0">
                <a:latin typeface="+mn-lt"/>
              </a:rPr>
              <a:t> 145</a:t>
            </a:r>
            <a:endParaRPr lang="en-AU" b="0" dirty="0" smtClean="0">
              <a:latin typeface="+mn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848600" cy="5791200"/>
          </a:xfrm>
        </p:spPr>
        <p:txBody>
          <a:bodyPr/>
          <a:lstStyle/>
          <a:p>
            <a:pPr eaLnBrk="1" hangingPunct="1"/>
            <a:r>
              <a:rPr lang="en-NZ" sz="2000" smtClean="0"/>
              <a:t>Halves the chromosome number to produce cells with a haploid = monoploid number.</a:t>
            </a:r>
          </a:p>
          <a:p>
            <a:pPr eaLnBrk="1" hangingPunct="1"/>
            <a:endParaRPr lang="en-NZ" sz="2000" smtClean="0"/>
          </a:p>
          <a:p>
            <a:pPr eaLnBrk="1" hangingPunct="1"/>
            <a:r>
              <a:rPr lang="en-NZ" sz="2000" smtClean="0"/>
              <a:t>Forms gametes (= sperm or eggs).</a:t>
            </a:r>
          </a:p>
          <a:p>
            <a:pPr eaLnBrk="1" hangingPunct="1"/>
            <a:endParaRPr lang="en-NZ" sz="2000" smtClean="0"/>
          </a:p>
          <a:p>
            <a:pPr eaLnBrk="1" hangingPunct="1"/>
            <a:r>
              <a:rPr lang="en-NZ" sz="2000" smtClean="0"/>
              <a:t>Has TWO divisions: </a:t>
            </a:r>
          </a:p>
          <a:p>
            <a:pPr lvl="1" eaLnBrk="1" hangingPunct="1"/>
            <a:r>
              <a:rPr lang="en-NZ" sz="1800" smtClean="0"/>
              <a:t>1</a:t>
            </a:r>
            <a:r>
              <a:rPr lang="en-NZ" sz="1800" baseline="30000" smtClean="0"/>
              <a:t>st</a:t>
            </a:r>
            <a:r>
              <a:rPr lang="en-NZ" sz="1800" smtClean="0"/>
              <a:t> halves chromosome number by separating homologous pairs. </a:t>
            </a:r>
          </a:p>
          <a:p>
            <a:pPr lvl="1" eaLnBrk="1" hangingPunct="1"/>
            <a:r>
              <a:rPr lang="en-NZ" sz="1800" smtClean="0"/>
              <a:t>2</a:t>
            </a:r>
            <a:r>
              <a:rPr lang="en-NZ" sz="1800" baseline="30000" smtClean="0"/>
              <a:t>nd</a:t>
            </a:r>
            <a:r>
              <a:rPr lang="en-NZ" sz="1800" smtClean="0"/>
              <a:t> like mitosis, separates chromatids.</a:t>
            </a:r>
          </a:p>
          <a:p>
            <a:pPr eaLnBrk="1" hangingPunct="1"/>
            <a:endParaRPr lang="en-NZ" sz="2000" smtClean="0"/>
          </a:p>
          <a:p>
            <a:pPr eaLnBrk="1" hangingPunct="1"/>
            <a:r>
              <a:rPr lang="en-NZ" sz="2000" smtClean="0"/>
              <a:t>Produces 4 daughter cells, each with a different selection of genes from each other thus producing variation in offspring.</a:t>
            </a:r>
            <a:endParaRPr lang="en-AU" sz="2000" smtClean="0"/>
          </a:p>
        </p:txBody>
      </p:sp>
      <p:sp>
        <p:nvSpPr>
          <p:cNvPr id="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539750" cy="4048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Meiosis I – Separating pairs</a:t>
            </a:r>
            <a:endParaRPr lang="en-A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AU" smtClean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1200"/>
            <a:ext cx="24225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300538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614045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7772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539750" cy="4048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3200" smtClean="0"/>
              <a:t>Meiosis II </a:t>
            </a:r>
            <a:r>
              <a:rPr lang="en-NZ" sz="2800" smtClean="0"/>
              <a:t>– Separating</a:t>
            </a:r>
            <a:r>
              <a:rPr lang="en-NZ" sz="3200" smtClean="0"/>
              <a:t> chromatids</a:t>
            </a:r>
            <a:endParaRPr lang="en-AU" sz="3200" smtClean="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2576513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513263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6253163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7848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539750" cy="4048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533400" y="37338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b="1">
                <a:solidFill>
                  <a:srgbClr val="336699"/>
                </a:solidFill>
              </a:rPr>
              <a:t>4 chromatids called a ‘tetrad’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Crossing over</a:t>
            </a:r>
            <a:endParaRPr lang="en-AU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z="2400" smtClean="0"/>
              <a:t>During prophase I, homologous pairs temporarily join at random places called chiasmata and swap pieces of chromatids. This provides variation between the final gametes.</a:t>
            </a:r>
            <a:endParaRPr lang="en-AU" sz="2400" smtClean="0"/>
          </a:p>
        </p:txBody>
      </p:sp>
      <p:pic>
        <p:nvPicPr>
          <p:cNvPr id="83972" name="Picture 4" descr="Crossov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44450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3676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6" descr="chiasm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76800"/>
            <a:ext cx="36957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3676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3676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rot="10800000">
            <a:off x="1130300" y="6234113"/>
            <a:ext cx="3073400" cy="4048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9" grpId="0"/>
      <p:bldP spid="83970" grpId="0"/>
      <p:bldP spid="83971" grpId="0" build="p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Meiosis Animations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>
                <a:hlinkClick r:id="rId2" action="ppaction://hlinkfile"/>
              </a:rPr>
              <a:t>Meiosis</a:t>
            </a:r>
            <a:endParaRPr lang="en-NZ" dirty="0" smtClean="0"/>
          </a:p>
          <a:p>
            <a:r>
              <a:rPr lang="en-NZ" dirty="0" smtClean="0">
                <a:hlinkClick r:id="rId3" action="ppaction://hlinkfile"/>
              </a:rPr>
              <a:t>Another one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>
                <a:hlinkClick r:id="rId4" action="ppaction://hlinkfile"/>
              </a:rPr>
              <a:t>Cross over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>
                <a:hlinkClick r:id="rId5" action="ppaction://hlinkfile"/>
              </a:rPr>
              <a:t>Comparing Them</a:t>
            </a:r>
            <a:endParaRPr lang="en-NZ" dirty="0" smtClean="0"/>
          </a:p>
          <a:p>
            <a:r>
              <a:rPr lang="en-NZ" dirty="0" smtClean="0">
                <a:hlinkClick r:id="rId6" action="ppaction://hlinkfile"/>
              </a:rPr>
              <a:t>And yet another comparison</a:t>
            </a:r>
            <a:endParaRPr lang="en-NZ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lancholy abstract design template">
  <a:themeElements>
    <a:clrScheme name="Melancholy abstract design template 12">
      <a:dk1>
        <a:srgbClr val="777777"/>
      </a:dk1>
      <a:lt1>
        <a:srgbClr val="969696"/>
      </a:lt1>
      <a:dk2>
        <a:srgbClr val="686B5D"/>
      </a:dk2>
      <a:lt2>
        <a:srgbClr val="4E4E44"/>
      </a:lt2>
      <a:accent1>
        <a:srgbClr val="909082"/>
      </a:accent1>
      <a:accent2>
        <a:srgbClr val="809EA8"/>
      </a:accent2>
      <a:accent3>
        <a:srgbClr val="B9BAB6"/>
      </a:accent3>
      <a:accent4>
        <a:srgbClr val="7F7F7F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Melancholy abstract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lancholy abstrac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127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Melancholy abstract design template</vt:lpstr>
      <vt:lpstr>Meiosis</vt:lpstr>
      <vt:lpstr>Meiosis pg 145</vt:lpstr>
      <vt:lpstr>Meiosis I – Separating pairs</vt:lpstr>
      <vt:lpstr>Meiosis II – Separating chromatids</vt:lpstr>
      <vt:lpstr>Crossing over</vt:lpstr>
      <vt:lpstr>Meiosis Animations</vt:lpstr>
    </vt:vector>
  </TitlesOfParts>
  <Company>St. Marys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Wood</dc:creator>
  <cp:lastModifiedBy>Rick Wood</cp:lastModifiedBy>
  <cp:revision>18</cp:revision>
  <cp:lastPrinted>1601-01-01T00:00:00Z</cp:lastPrinted>
  <dcterms:created xsi:type="dcterms:W3CDTF">2007-04-03T23:23:56Z</dcterms:created>
  <dcterms:modified xsi:type="dcterms:W3CDTF">2012-09-09T22:40:34Z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TC010903011033</vt:lpwstr>
  </property>
</Properties>
</file>